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83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1" r:id="rId17"/>
    <p:sldId id="270" r:id="rId18"/>
    <p:sldId id="271" r:id="rId19"/>
    <p:sldId id="272" r:id="rId20"/>
    <p:sldId id="273" r:id="rId21"/>
    <p:sldId id="274" r:id="rId22"/>
    <p:sldId id="275" r:id="rId23"/>
    <p:sldId id="278" r:id="rId24"/>
    <p:sldId id="276" r:id="rId25"/>
    <p:sldId id="277" r:id="rId26"/>
    <p:sldId id="282" r:id="rId27"/>
    <p:sldId id="279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9" d="100"/>
          <a:sy n="79" d="100"/>
        </p:scale>
        <p:origin x="-1546" y="-1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Monitoring Water Quality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2.0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2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Irrigation (Watering)</a:t>
            </a:r>
            <a:endParaRPr lang="en-US" dirty="0"/>
          </a:p>
        </p:txBody>
      </p:sp>
      <p:pic>
        <p:nvPicPr>
          <p:cNvPr id="4" name="Content Placeholder 3" descr="irrigation_pivot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82" r="-121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235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of Aquatic Life</a:t>
            </a:r>
            <a:endParaRPr lang="en-US" dirty="0"/>
          </a:p>
        </p:txBody>
      </p:sp>
      <p:pic>
        <p:nvPicPr>
          <p:cNvPr id="4" name="Content Placeholder 3" descr="A-frog-in-garden-pond-0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9" b="53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2820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we look for?</a:t>
            </a:r>
            <a:endParaRPr lang="en-US" dirty="0"/>
          </a:p>
        </p:txBody>
      </p:sp>
      <p:pic>
        <p:nvPicPr>
          <p:cNvPr id="4" name="Content Placeholder 3" descr="water_test_pic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0" b="96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500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Indicators</a:t>
            </a:r>
            <a:endParaRPr lang="en-US" dirty="0"/>
          </a:p>
        </p:txBody>
      </p:sp>
      <p:pic>
        <p:nvPicPr>
          <p:cNvPr id="4" name="Content Placeholder 3" descr="IMG_209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1" b="143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24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Microbiological Indicators</a:t>
            </a:r>
            <a:endParaRPr lang="en-US" dirty="0"/>
          </a:p>
        </p:txBody>
      </p:sp>
      <p:pic>
        <p:nvPicPr>
          <p:cNvPr id="4" name="Content Placeholder 3" descr="Salmonella-30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095" r="-430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772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Aquatic Invertebrates</a:t>
            </a:r>
            <a:endParaRPr lang="en-US" dirty="0"/>
          </a:p>
        </p:txBody>
      </p:sp>
      <p:pic>
        <p:nvPicPr>
          <p:cNvPr id="4" name="Content Placeholder 3" descr="Daphnia_magna-female_adult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7" r="-530"/>
          <a:stretch/>
        </p:blipFill>
        <p:spPr>
          <a:xfrm>
            <a:off x="192928" y="1329850"/>
            <a:ext cx="3971109" cy="3931920"/>
          </a:xfrm>
        </p:spPr>
      </p:pic>
      <p:pic>
        <p:nvPicPr>
          <p:cNvPr id="5" name="Picture 4" descr="Copepodki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217" y="1329850"/>
            <a:ext cx="4342931" cy="3257198"/>
          </a:xfrm>
          <a:prstGeom prst="rect">
            <a:avLst/>
          </a:prstGeom>
        </p:spPr>
      </p:pic>
      <p:pic>
        <p:nvPicPr>
          <p:cNvPr id="6" name="Picture 5" descr="water_beet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510" y="3501927"/>
            <a:ext cx="35306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5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BUGS!!!</a:t>
            </a:r>
            <a:endParaRPr lang="en-US" dirty="0"/>
          </a:p>
        </p:txBody>
      </p:sp>
      <p:pic>
        <p:nvPicPr>
          <p:cNvPr id="4" name="Content Placeholder 3" descr="Screen shot 2015-05-06 at 8.23.40 PM.png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" r="-1674"/>
          <a:stretch/>
        </p:blipFill>
        <p:spPr>
          <a:xfrm>
            <a:off x="1688125" y="1584008"/>
            <a:ext cx="5498458" cy="4889878"/>
          </a:xfrm>
        </p:spPr>
      </p:pic>
      <p:grpSp>
        <p:nvGrpSpPr>
          <p:cNvPr id="8" name="SMARTInkShape-Group3"/>
          <p:cNvGrpSpPr/>
          <p:nvPr/>
        </p:nvGrpSpPr>
        <p:grpSpPr>
          <a:xfrm>
            <a:off x="2518175" y="3929063"/>
            <a:ext cx="187517" cy="258961"/>
            <a:chOff x="2518175" y="3929063"/>
            <a:chExt cx="187517" cy="258961"/>
          </a:xfrm>
        </p:grpSpPr>
        <p:sp>
          <p:nvSpPr>
            <p:cNvPr id="3" name="SMARTInkShape-1"/>
            <p:cNvSpPr/>
            <p:nvPr>
              <p:custDataLst>
                <p:tags r:id="rId1"/>
              </p:custDataLst>
            </p:nvPr>
          </p:nvSpPr>
          <p:spPr>
            <a:xfrm>
              <a:off x="2625328" y="3929063"/>
              <a:ext cx="80364" cy="160733"/>
            </a:xfrm>
            <a:custGeom>
              <a:avLst/>
              <a:gdLst/>
              <a:ahLst/>
              <a:cxnLst/>
              <a:rect l="0" t="0" r="0" b="0"/>
              <a:pathLst>
                <a:path w="80364" h="160733">
                  <a:moveTo>
                    <a:pt x="8930" y="62507"/>
                  </a:moveTo>
                  <a:lnTo>
                    <a:pt x="109" y="62507"/>
                  </a:lnTo>
                  <a:lnTo>
                    <a:pt x="0" y="93528"/>
                  </a:lnTo>
                  <a:lnTo>
                    <a:pt x="9677" y="130745"/>
                  </a:lnTo>
                  <a:lnTo>
                    <a:pt x="15949" y="142830"/>
                  </a:lnTo>
                  <a:lnTo>
                    <a:pt x="16586" y="145822"/>
                  </a:lnTo>
                  <a:lnTo>
                    <a:pt x="22223" y="154772"/>
                  </a:lnTo>
                  <a:lnTo>
                    <a:pt x="27406" y="158084"/>
                  </a:lnTo>
                  <a:lnTo>
                    <a:pt x="38817" y="160210"/>
                  </a:lnTo>
                  <a:lnTo>
                    <a:pt x="74782" y="160732"/>
                  </a:lnTo>
                  <a:lnTo>
                    <a:pt x="76644" y="159741"/>
                  </a:lnTo>
                  <a:lnTo>
                    <a:pt x="77885" y="158088"/>
                  </a:lnTo>
                  <a:lnTo>
                    <a:pt x="79877" y="153046"/>
                  </a:lnTo>
                  <a:lnTo>
                    <a:pt x="80363" y="130564"/>
                  </a:lnTo>
                  <a:lnTo>
                    <a:pt x="77720" y="124836"/>
                  </a:lnTo>
                  <a:lnTo>
                    <a:pt x="75626" y="121919"/>
                  </a:lnTo>
                  <a:lnTo>
                    <a:pt x="58168" y="69810"/>
                  </a:lnTo>
                  <a:lnTo>
                    <a:pt x="48348" y="55829"/>
                  </a:lnTo>
                  <a:lnTo>
                    <a:pt x="42734" y="37633"/>
                  </a:lnTo>
                  <a:lnTo>
                    <a:pt x="29267" y="18027"/>
                  </a:lnTo>
                  <a:lnTo>
                    <a:pt x="27279" y="10726"/>
                  </a:lnTo>
                  <a:lnTo>
                    <a:pt x="178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SMARTInkShape-2"/>
            <p:cNvSpPr/>
            <p:nvPr>
              <p:custDataLst>
                <p:tags r:id="rId2"/>
              </p:custDataLst>
            </p:nvPr>
          </p:nvSpPr>
          <p:spPr>
            <a:xfrm>
              <a:off x="2625328" y="4045148"/>
              <a:ext cx="71435" cy="142841"/>
            </a:xfrm>
            <a:custGeom>
              <a:avLst/>
              <a:gdLst/>
              <a:ahLst/>
              <a:cxnLst/>
              <a:rect l="0" t="0" r="0" b="0"/>
              <a:pathLst>
                <a:path w="71435" h="142841">
                  <a:moveTo>
                    <a:pt x="0" y="0"/>
                  </a:moveTo>
                  <a:lnTo>
                    <a:pt x="0" y="53195"/>
                  </a:lnTo>
                  <a:lnTo>
                    <a:pt x="0" y="107156"/>
                  </a:lnTo>
                  <a:lnTo>
                    <a:pt x="0" y="110133"/>
                  </a:lnTo>
                  <a:lnTo>
                    <a:pt x="2646" y="116086"/>
                  </a:lnTo>
                  <a:lnTo>
                    <a:pt x="7688" y="123253"/>
                  </a:lnTo>
                  <a:lnTo>
                    <a:pt x="8562" y="129234"/>
                  </a:lnTo>
                  <a:lnTo>
                    <a:pt x="9677" y="130804"/>
                  </a:lnTo>
                  <a:lnTo>
                    <a:pt x="11412" y="131851"/>
                  </a:lnTo>
                  <a:lnTo>
                    <a:pt x="13561" y="132550"/>
                  </a:lnTo>
                  <a:lnTo>
                    <a:pt x="14994" y="134007"/>
                  </a:lnTo>
                  <a:lnTo>
                    <a:pt x="16586" y="138273"/>
                  </a:lnTo>
                  <a:lnTo>
                    <a:pt x="18003" y="139807"/>
                  </a:lnTo>
                  <a:lnTo>
                    <a:pt x="25436" y="142471"/>
                  </a:lnTo>
                  <a:lnTo>
                    <a:pt x="34359" y="142840"/>
                  </a:lnTo>
                  <a:lnTo>
                    <a:pt x="69709" y="108884"/>
                  </a:lnTo>
                  <a:lnTo>
                    <a:pt x="71434" y="59555"/>
                  </a:lnTo>
                  <a:lnTo>
                    <a:pt x="68790" y="53589"/>
                  </a:lnTo>
                  <a:lnTo>
                    <a:pt x="65300" y="47630"/>
                  </a:lnTo>
                  <a:lnTo>
                    <a:pt x="63749" y="41674"/>
                  </a:lnTo>
                  <a:lnTo>
                    <a:pt x="62343" y="39689"/>
                  </a:lnTo>
                  <a:lnTo>
                    <a:pt x="60414" y="38366"/>
                  </a:lnTo>
                  <a:lnTo>
                    <a:pt x="58135" y="37484"/>
                  </a:lnTo>
                  <a:lnTo>
                    <a:pt x="56616" y="35903"/>
                  </a:lnTo>
                  <a:lnTo>
                    <a:pt x="51533" y="26238"/>
                  </a:lnTo>
                  <a:lnTo>
                    <a:pt x="49238" y="23446"/>
                  </a:lnTo>
                  <a:lnTo>
                    <a:pt x="44042" y="20343"/>
                  </a:lnTo>
                  <a:lnTo>
                    <a:pt x="41268" y="19515"/>
                  </a:lnTo>
                  <a:lnTo>
                    <a:pt x="39418" y="17971"/>
                  </a:lnTo>
                  <a:lnTo>
                    <a:pt x="37363" y="13610"/>
                  </a:lnTo>
                  <a:lnTo>
                    <a:pt x="35823" y="12050"/>
                  </a:lnTo>
                  <a:lnTo>
                    <a:pt x="27200" y="9052"/>
                  </a:lnTo>
                  <a:lnTo>
                    <a:pt x="267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SMARTInkShape-3"/>
            <p:cNvSpPr/>
            <p:nvPr>
              <p:custDataLst>
                <p:tags r:id="rId3"/>
              </p:custDataLst>
            </p:nvPr>
          </p:nvSpPr>
          <p:spPr>
            <a:xfrm>
              <a:off x="2562821" y="4054078"/>
              <a:ext cx="53575" cy="133946"/>
            </a:xfrm>
            <a:custGeom>
              <a:avLst/>
              <a:gdLst/>
              <a:ahLst/>
              <a:cxnLst/>
              <a:rect l="0" t="0" r="0" b="0"/>
              <a:pathLst>
                <a:path w="53575" h="133946">
                  <a:moveTo>
                    <a:pt x="26788" y="0"/>
                  </a:moveTo>
                  <a:lnTo>
                    <a:pt x="18226" y="8562"/>
                  </a:lnTo>
                  <a:lnTo>
                    <a:pt x="17968" y="13561"/>
                  </a:lnTo>
                  <a:lnTo>
                    <a:pt x="16939" y="14994"/>
                  </a:lnTo>
                  <a:lnTo>
                    <a:pt x="15261" y="15949"/>
                  </a:lnTo>
                  <a:lnTo>
                    <a:pt x="13151" y="16586"/>
                  </a:lnTo>
                  <a:lnTo>
                    <a:pt x="11743" y="18003"/>
                  </a:lnTo>
                  <a:lnTo>
                    <a:pt x="9300" y="25436"/>
                  </a:lnTo>
                  <a:lnTo>
                    <a:pt x="8961" y="39099"/>
                  </a:lnTo>
                  <a:lnTo>
                    <a:pt x="6298" y="44828"/>
                  </a:lnTo>
                  <a:lnTo>
                    <a:pt x="2799" y="50682"/>
                  </a:lnTo>
                  <a:lnTo>
                    <a:pt x="552" y="62524"/>
                  </a:lnTo>
                  <a:lnTo>
                    <a:pt x="0" y="116639"/>
                  </a:lnTo>
                  <a:lnTo>
                    <a:pt x="0" y="119431"/>
                  </a:lnTo>
                  <a:lnTo>
                    <a:pt x="992" y="121293"/>
                  </a:lnTo>
                  <a:lnTo>
                    <a:pt x="2645" y="122534"/>
                  </a:lnTo>
                  <a:lnTo>
                    <a:pt x="4740" y="123361"/>
                  </a:lnTo>
                  <a:lnTo>
                    <a:pt x="6136" y="124905"/>
                  </a:lnTo>
                  <a:lnTo>
                    <a:pt x="8820" y="133535"/>
                  </a:lnTo>
                  <a:lnTo>
                    <a:pt x="22567" y="133945"/>
                  </a:lnTo>
                  <a:lnTo>
                    <a:pt x="23974" y="132952"/>
                  </a:lnTo>
                  <a:lnTo>
                    <a:pt x="24912" y="131299"/>
                  </a:lnTo>
                  <a:lnTo>
                    <a:pt x="25537" y="129205"/>
                  </a:lnTo>
                  <a:lnTo>
                    <a:pt x="33691" y="115854"/>
                  </a:lnTo>
                  <a:lnTo>
                    <a:pt x="34367" y="112954"/>
                  </a:lnTo>
                  <a:lnTo>
                    <a:pt x="42608" y="98206"/>
                  </a:lnTo>
                  <a:lnTo>
                    <a:pt x="45371" y="83341"/>
                  </a:lnTo>
                  <a:lnTo>
                    <a:pt x="51662" y="71437"/>
                  </a:lnTo>
                  <a:lnTo>
                    <a:pt x="53574" y="31501"/>
                  </a:lnTo>
                  <a:lnTo>
                    <a:pt x="50930" y="26238"/>
                  </a:lnTo>
                  <a:lnTo>
                    <a:pt x="45016" y="18350"/>
                  </a:lnTo>
                  <a:lnTo>
                    <a:pt x="44648" y="8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SMARTInkShape-4"/>
            <p:cNvSpPr/>
            <p:nvPr>
              <p:custDataLst>
                <p:tags r:id="rId4"/>
              </p:custDataLst>
            </p:nvPr>
          </p:nvSpPr>
          <p:spPr>
            <a:xfrm>
              <a:off x="2518175" y="3937992"/>
              <a:ext cx="107035" cy="160735"/>
            </a:xfrm>
            <a:custGeom>
              <a:avLst/>
              <a:gdLst/>
              <a:ahLst/>
              <a:cxnLst/>
              <a:rect l="0" t="0" r="0" b="0"/>
              <a:pathLst>
                <a:path w="107035" h="160735">
                  <a:moveTo>
                    <a:pt x="44645" y="0"/>
                  </a:moveTo>
                  <a:lnTo>
                    <a:pt x="52334" y="0"/>
                  </a:lnTo>
                  <a:lnTo>
                    <a:pt x="44745" y="0"/>
                  </a:lnTo>
                  <a:lnTo>
                    <a:pt x="44648" y="13302"/>
                  </a:lnTo>
                  <a:lnTo>
                    <a:pt x="43655" y="14822"/>
                  </a:lnTo>
                  <a:lnTo>
                    <a:pt x="42001" y="15834"/>
                  </a:lnTo>
                  <a:lnTo>
                    <a:pt x="39906" y="16509"/>
                  </a:lnTo>
                  <a:lnTo>
                    <a:pt x="38509" y="17952"/>
                  </a:lnTo>
                  <a:lnTo>
                    <a:pt x="36957" y="22200"/>
                  </a:lnTo>
                  <a:lnTo>
                    <a:pt x="36083" y="30170"/>
                  </a:lnTo>
                  <a:lnTo>
                    <a:pt x="34968" y="32020"/>
                  </a:lnTo>
                  <a:lnTo>
                    <a:pt x="33233" y="33252"/>
                  </a:lnTo>
                  <a:lnTo>
                    <a:pt x="31084" y="34075"/>
                  </a:lnTo>
                  <a:lnTo>
                    <a:pt x="29651" y="35615"/>
                  </a:lnTo>
                  <a:lnTo>
                    <a:pt x="28060" y="39972"/>
                  </a:lnTo>
                  <a:lnTo>
                    <a:pt x="26898" y="56667"/>
                  </a:lnTo>
                  <a:lnTo>
                    <a:pt x="25868" y="58614"/>
                  </a:lnTo>
                  <a:lnTo>
                    <a:pt x="24190" y="59912"/>
                  </a:lnTo>
                  <a:lnTo>
                    <a:pt x="22078" y="60777"/>
                  </a:lnTo>
                  <a:lnTo>
                    <a:pt x="20671" y="62346"/>
                  </a:lnTo>
                  <a:lnTo>
                    <a:pt x="19107" y="66736"/>
                  </a:lnTo>
                  <a:lnTo>
                    <a:pt x="17111" y="77638"/>
                  </a:lnTo>
                  <a:lnTo>
                    <a:pt x="11793" y="86393"/>
                  </a:lnTo>
                  <a:lnTo>
                    <a:pt x="9493" y="98241"/>
                  </a:lnTo>
                  <a:lnTo>
                    <a:pt x="9304" y="101213"/>
                  </a:lnTo>
                  <a:lnTo>
                    <a:pt x="6449" y="107161"/>
                  </a:lnTo>
                  <a:lnTo>
                    <a:pt x="2864" y="113112"/>
                  </a:lnTo>
                  <a:lnTo>
                    <a:pt x="563" y="125016"/>
                  </a:lnTo>
                  <a:lnTo>
                    <a:pt x="0" y="156023"/>
                  </a:lnTo>
                  <a:lnTo>
                    <a:pt x="991" y="157593"/>
                  </a:lnTo>
                  <a:lnTo>
                    <a:pt x="2644" y="158641"/>
                  </a:lnTo>
                  <a:lnTo>
                    <a:pt x="9091" y="160459"/>
                  </a:lnTo>
                  <a:lnTo>
                    <a:pt x="31123" y="160734"/>
                  </a:lnTo>
                  <a:lnTo>
                    <a:pt x="36320" y="158088"/>
                  </a:lnTo>
                  <a:lnTo>
                    <a:pt x="41938" y="154597"/>
                  </a:lnTo>
                  <a:lnTo>
                    <a:pt x="47741" y="153046"/>
                  </a:lnTo>
                  <a:lnTo>
                    <a:pt x="49686" y="151640"/>
                  </a:lnTo>
                  <a:lnTo>
                    <a:pt x="50982" y="149710"/>
                  </a:lnTo>
                  <a:lnTo>
                    <a:pt x="51846" y="147432"/>
                  </a:lnTo>
                  <a:lnTo>
                    <a:pt x="53415" y="145913"/>
                  </a:lnTo>
                  <a:lnTo>
                    <a:pt x="63061" y="140830"/>
                  </a:lnTo>
                  <a:lnTo>
                    <a:pt x="65852" y="138535"/>
                  </a:lnTo>
                  <a:lnTo>
                    <a:pt x="68953" y="133339"/>
                  </a:lnTo>
                  <a:lnTo>
                    <a:pt x="71324" y="127723"/>
                  </a:lnTo>
                  <a:lnTo>
                    <a:pt x="85577" y="109117"/>
                  </a:lnTo>
                  <a:lnTo>
                    <a:pt x="91205" y="91154"/>
                  </a:lnTo>
                  <a:lnTo>
                    <a:pt x="95104" y="84169"/>
                  </a:lnTo>
                  <a:lnTo>
                    <a:pt x="98291" y="74659"/>
                  </a:lnTo>
                  <a:lnTo>
                    <a:pt x="104087" y="65557"/>
                  </a:lnTo>
                  <a:lnTo>
                    <a:pt x="106245" y="56576"/>
                  </a:lnTo>
                  <a:lnTo>
                    <a:pt x="107034" y="41675"/>
                  </a:lnTo>
                  <a:lnTo>
                    <a:pt x="104454" y="35720"/>
                  </a:lnTo>
                  <a:lnTo>
                    <a:pt x="100993" y="29766"/>
                  </a:lnTo>
                  <a:lnTo>
                    <a:pt x="98466" y="18043"/>
                  </a:lnTo>
                  <a:lnTo>
                    <a:pt x="98331" y="13642"/>
                  </a:lnTo>
                  <a:lnTo>
                    <a:pt x="97303" y="12071"/>
                  </a:lnTo>
                  <a:lnTo>
                    <a:pt x="95626" y="11024"/>
                  </a:lnTo>
                  <a:lnTo>
                    <a:pt x="89294" y="8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57320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Chemical Factors that Affect Organisms</a:t>
            </a:r>
            <a:endParaRPr lang="en-US" dirty="0"/>
          </a:p>
        </p:txBody>
      </p:sp>
      <p:pic>
        <p:nvPicPr>
          <p:cNvPr id="4" name="Content Placeholder 3" descr="Like-Us-Revised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325" r="-453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238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Chemicals in the Environment</a:t>
            </a:r>
            <a:endParaRPr lang="en-US" dirty="0"/>
          </a:p>
        </p:txBody>
      </p:sp>
      <p:pic>
        <p:nvPicPr>
          <p:cNvPr id="4" name="Content Placeholder 3" descr="g100b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"/>
          <a:stretch/>
        </p:blipFill>
        <p:spPr>
          <a:xfrm>
            <a:off x="4823209" y="2133601"/>
            <a:ext cx="3938954" cy="3931920"/>
          </a:xfrm>
        </p:spPr>
      </p:pic>
      <p:pic>
        <p:nvPicPr>
          <p:cNvPr id="5" name="Picture 4" descr="big black do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082520" y="4024717"/>
            <a:ext cx="45719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6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Dissolved Oxygen</a:t>
            </a:r>
            <a:endParaRPr lang="en-US" dirty="0"/>
          </a:p>
        </p:txBody>
      </p:sp>
      <p:pic>
        <p:nvPicPr>
          <p:cNvPr id="4" name="Content Placeholder 3" descr="bubbles_in_water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55" r="-200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5730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Celery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happened to the celery?</a:t>
            </a:r>
          </a:p>
          <a:p>
            <a:endParaRPr lang="en-US" dirty="0"/>
          </a:p>
          <a:p>
            <a:r>
              <a:rPr lang="en-US" dirty="0" smtClean="0"/>
              <a:t>What kind of transport was used?</a:t>
            </a:r>
          </a:p>
        </p:txBody>
      </p:sp>
    </p:spTree>
    <p:extLst>
      <p:ext uri="{BB962C8B-B14F-4D97-AF65-F5344CB8AC3E}">
        <p14:creationId xmlns:p14="http://schemas.microsoft.com/office/powerpoint/2010/main" val="280824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 and N Content</a:t>
            </a:r>
            <a:endParaRPr lang="en-US" dirty="0"/>
          </a:p>
        </p:txBody>
      </p:sp>
      <p:pic>
        <p:nvPicPr>
          <p:cNvPr id="4" name="Content Placeholder 3" descr="7906175_orig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7" b="97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333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Acidity</a:t>
            </a:r>
            <a:endParaRPr lang="en-US" dirty="0"/>
          </a:p>
        </p:txBody>
      </p:sp>
      <p:pic>
        <p:nvPicPr>
          <p:cNvPr id="4" name="Content Placeholder 3" descr="img_554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55" r="-200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2914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Pesticides</a:t>
            </a:r>
            <a:endParaRPr lang="en-US" dirty="0"/>
          </a:p>
        </p:txBody>
      </p:sp>
      <p:pic>
        <p:nvPicPr>
          <p:cNvPr id="4" name="Content Placeholder 3" descr="pesticid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18" r="-118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395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Metals</a:t>
            </a:r>
            <a:endParaRPr lang="en-US" dirty="0"/>
          </a:p>
        </p:txBody>
      </p:sp>
      <p:pic>
        <p:nvPicPr>
          <p:cNvPr id="4" name="Content Placeholder 3" descr="8953_heavy_metal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531" r="-605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87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Toxicity</a:t>
            </a:r>
            <a:endParaRPr lang="en-US" dirty="0"/>
          </a:p>
        </p:txBody>
      </p:sp>
      <p:pic>
        <p:nvPicPr>
          <p:cNvPr id="4" name="Content Placeholder 3" descr="toxic-wast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02" r="-155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458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LD50</a:t>
            </a:r>
            <a:endParaRPr lang="en-US" dirty="0"/>
          </a:p>
        </p:txBody>
      </p:sp>
      <p:pic>
        <p:nvPicPr>
          <p:cNvPr id="4" name="Content Placeholder 3" descr="tox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" r="447"/>
          <a:stretch/>
        </p:blipFill>
        <p:spPr>
          <a:xfrm>
            <a:off x="739606" y="1584008"/>
            <a:ext cx="7331230" cy="4819742"/>
          </a:xfrm>
        </p:spPr>
      </p:pic>
    </p:spTree>
    <p:extLst>
      <p:ext uri="{BB962C8B-B14F-4D97-AF65-F5344CB8AC3E}">
        <p14:creationId xmlns:p14="http://schemas.microsoft.com/office/powerpoint/2010/main" val="274499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LDs</a:t>
            </a:r>
            <a:endParaRPr lang="en-US"/>
          </a:p>
        </p:txBody>
      </p:sp>
      <p:pic>
        <p:nvPicPr>
          <p:cNvPr id="4" name="Content Placeholder 3" descr="Screen shot 2015-05-06 at 8.39.3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356" r="-263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0567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Suspended Solids</a:t>
            </a:r>
            <a:endParaRPr lang="en-US" dirty="0"/>
          </a:p>
        </p:txBody>
      </p:sp>
      <p:pic>
        <p:nvPicPr>
          <p:cNvPr id="4" name="Content Placeholder 3" descr="secch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86" r="-16786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655305" y="5780462"/>
            <a:ext cx="3749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Secchi</a:t>
            </a:r>
            <a:r>
              <a:rPr lang="en-C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Disk</a:t>
            </a:r>
            <a:endParaRPr lang="en-C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990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Pg. 224</a:t>
            </a:r>
          </a:p>
          <a:p>
            <a:r>
              <a:rPr lang="en-US" dirty="0" smtClean="0"/>
              <a:t>Questions 1-10</a:t>
            </a:r>
          </a:p>
          <a:p>
            <a:r>
              <a:rPr lang="en-US" dirty="0" smtClean="0"/>
              <a:t>Quiz </a:t>
            </a:r>
            <a:r>
              <a:rPr lang="en-US" smtClean="0"/>
              <a:t>on Section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6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Pg. 211 </a:t>
            </a:r>
          </a:p>
          <a:p>
            <a:r>
              <a:rPr lang="en-US" dirty="0" smtClean="0"/>
              <a:t>Questions 1-3, 5-11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QUIZ TOMORROW!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07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" y="204377"/>
            <a:ext cx="5727031" cy="647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47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Water Quality</a:t>
            </a:r>
            <a:endParaRPr lang="en-US" dirty="0"/>
          </a:p>
        </p:txBody>
      </p:sp>
      <p:pic>
        <p:nvPicPr>
          <p:cNvPr id="4" name="Content Placeholder 3" descr="75447104.6FOsLm4P.0901a21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1" b="14311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2297695" y="2967335"/>
            <a:ext cx="4548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Safe to Drink?</a:t>
            </a:r>
            <a:endParaRPr lang="en-C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905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Five Categories of Water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6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Drinking Water (Potable)</a:t>
            </a:r>
            <a:endParaRPr lang="en-US" dirty="0"/>
          </a:p>
        </p:txBody>
      </p:sp>
      <p:pic>
        <p:nvPicPr>
          <p:cNvPr id="4" name="Content Placeholder 3" descr="drinking-water-460_979746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7" b="72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30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Recreation, such as Swimming</a:t>
            </a:r>
            <a:endParaRPr lang="en-US" dirty="0"/>
          </a:p>
        </p:txBody>
      </p:sp>
      <p:pic>
        <p:nvPicPr>
          <p:cNvPr id="4" name="Content Placeholder 3" descr="IMG_023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2" b="107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711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Livestock </a:t>
            </a:r>
            <a:r>
              <a:rPr lang="en-US" dirty="0"/>
              <a:t>D</a:t>
            </a:r>
            <a:r>
              <a:rPr lang="en-US" dirty="0" smtClean="0"/>
              <a:t>rinking Water</a:t>
            </a:r>
            <a:endParaRPr lang="en-US" dirty="0"/>
          </a:p>
        </p:txBody>
      </p:sp>
      <p:pic>
        <p:nvPicPr>
          <p:cNvPr id="4" name="Content Placeholder 3" descr="DSC0079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1" b="143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286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540</TotalTime>
  <Words>118</Words>
  <Application>Microsoft Office PowerPoint</Application>
  <PresentationFormat>On-screen Show (4:3)</PresentationFormat>
  <Paragraphs>41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Capital</vt:lpstr>
      <vt:lpstr>Monitoring Water Quality</vt:lpstr>
      <vt:lpstr>Celery Lab</vt:lpstr>
      <vt:lpstr>Review </vt:lpstr>
      <vt:lpstr>PowerPoint Presentation</vt:lpstr>
      <vt:lpstr>Monitoring Water Quality</vt:lpstr>
      <vt:lpstr>Five Categories of Water Use</vt:lpstr>
      <vt:lpstr>Human Drinking Water (Potable)</vt:lpstr>
      <vt:lpstr>Recreation, such as Swimming</vt:lpstr>
      <vt:lpstr>Livestock Drinking Water</vt:lpstr>
      <vt:lpstr>Irrigation (Watering)</vt:lpstr>
      <vt:lpstr>Protection of Aquatic Life</vt:lpstr>
      <vt:lpstr>What do we look for?</vt:lpstr>
      <vt:lpstr>Biological Indicators</vt:lpstr>
      <vt:lpstr>Microbiological Indicators</vt:lpstr>
      <vt:lpstr>Aquatic Invertebrates</vt:lpstr>
      <vt:lpstr>BUGS!!!</vt:lpstr>
      <vt:lpstr>Chemical Factors that Affect Organisms</vt:lpstr>
      <vt:lpstr>Measuring Chemicals in the Environment</vt:lpstr>
      <vt:lpstr>Dissolved Oxygen</vt:lpstr>
      <vt:lpstr>P and N Content</vt:lpstr>
      <vt:lpstr>Acidity</vt:lpstr>
      <vt:lpstr>Pesticides</vt:lpstr>
      <vt:lpstr>Heavy Metals</vt:lpstr>
      <vt:lpstr>Measuring Toxicity</vt:lpstr>
      <vt:lpstr>LD50</vt:lpstr>
      <vt:lpstr>Other LDs</vt:lpstr>
      <vt:lpstr>Suspended Solids</vt:lpstr>
      <vt:lpstr>Practice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Water Quality</dc:title>
  <dc:creator>Michael Pruden</dc:creator>
  <cp:lastModifiedBy>NLSD User</cp:lastModifiedBy>
  <cp:revision>16</cp:revision>
  <dcterms:created xsi:type="dcterms:W3CDTF">2014-10-14T01:45:54Z</dcterms:created>
  <dcterms:modified xsi:type="dcterms:W3CDTF">2015-05-08T00:04:45Z</dcterms:modified>
</cp:coreProperties>
</file>