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June 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6/2/2015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June 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June 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June 2,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June 2, 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June 2,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June 2, 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June 2, 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June 2, 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June 2, 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Lesson 6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vs. Sexual Reproduction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32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Ova (Eggs)</a:t>
            </a:r>
            <a:endParaRPr lang="en-US" dirty="0"/>
          </a:p>
        </p:txBody>
      </p:sp>
      <p:pic>
        <p:nvPicPr>
          <p:cNvPr id="4" name="Content Placeholder 3" descr="_882719_human_egg_info300.gif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2" r="-16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38607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Fertilization</a:t>
            </a:r>
            <a:endParaRPr lang="en-US" dirty="0"/>
          </a:p>
        </p:txBody>
      </p:sp>
      <p:pic>
        <p:nvPicPr>
          <p:cNvPr id="4" name="Content Placeholder 3" descr="featured1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3" r="2407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98454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Reproduction Cells and Process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" r="1225"/>
          <a:stretch>
            <a:fillRect/>
          </a:stretch>
        </p:blipFill>
        <p:spPr bwMode="auto"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35664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Pollination</a:t>
            </a:r>
            <a:endParaRPr lang="en-US" dirty="0"/>
          </a:p>
        </p:txBody>
      </p:sp>
      <p:pic>
        <p:nvPicPr>
          <p:cNvPr id="4" name="Content Placeholder 3" descr="bee_pollen_macro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7" b="66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274101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Pollen</a:t>
            </a:r>
            <a:endParaRPr lang="en-US" dirty="0"/>
          </a:p>
        </p:txBody>
      </p:sp>
      <p:pic>
        <p:nvPicPr>
          <p:cNvPr id="4" name="Content Placeholder 3" descr="1258306685_912635043c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1293" r="-312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963500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Ovules</a:t>
            </a:r>
            <a:endParaRPr lang="en-US" dirty="0"/>
          </a:p>
        </p:txBody>
      </p:sp>
      <p:pic>
        <p:nvPicPr>
          <p:cNvPr id="4" name="Content Placeholder 3" descr="daylily_ovary_internal_ovule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278" r="-152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84429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Reproduction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12" name="Title 3"/>
          <p:cNvSpPr txBox="1">
            <a:spLocks/>
          </p:cNvSpPr>
          <p:nvPr/>
        </p:nvSpPr>
        <p:spPr>
          <a:xfrm>
            <a:off x="276225" y="3196168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dirty="0" smtClean="0"/>
              <a:t>Asexual Reproduction</a:t>
            </a:r>
            <a:endParaRPr lang="en-US" dirty="0"/>
          </a:p>
        </p:txBody>
      </p:sp>
      <p:sp>
        <p:nvSpPr>
          <p:cNvPr id="14" name="Text Placeholder 4"/>
          <p:cNvSpPr txBox="1">
            <a:spLocks/>
          </p:cNvSpPr>
          <p:nvPr/>
        </p:nvSpPr>
        <p:spPr>
          <a:xfrm>
            <a:off x="384810" y="4262968"/>
            <a:ext cx="4248150" cy="509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2000" b="0" i="0" kern="1200" cap="none" spc="0" baseline="0">
                <a:solidFill>
                  <a:schemeClr val="tx2"/>
                </a:solidFill>
                <a:latin typeface="+mj-lt"/>
                <a:ea typeface="+mn-ea"/>
                <a:cs typeface="Tahoma" pitchFamily="34" charset="0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Advantages</a:t>
            </a:r>
            <a:endParaRPr lang="en-US" dirty="0"/>
          </a:p>
        </p:txBody>
      </p:sp>
      <p:sp>
        <p:nvSpPr>
          <p:cNvPr id="15" name="Text Placeholder 7"/>
          <p:cNvSpPr txBox="1">
            <a:spLocks/>
          </p:cNvSpPr>
          <p:nvPr/>
        </p:nvSpPr>
        <p:spPr>
          <a:xfrm>
            <a:off x="4572000" y="4262968"/>
            <a:ext cx="4248150" cy="5095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  <a:defRPr sz="2000" b="0" i="0" kern="1200" cap="none" spc="0" baseline="0">
                <a:solidFill>
                  <a:schemeClr val="tx2"/>
                </a:solidFill>
                <a:latin typeface="+mj-lt"/>
                <a:ea typeface="+mn-ea"/>
                <a:cs typeface="Tahoma" pitchFamily="34" charset="0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0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900" kern="1200" baseline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9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Disadvantages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4296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Organisms that Reproduce Both Ways</a:t>
            </a:r>
            <a:endParaRPr lang="en-US" dirty="0"/>
          </a:p>
        </p:txBody>
      </p:sp>
      <p:pic>
        <p:nvPicPr>
          <p:cNvPr id="12" name="Content Placeholder 11" descr="0,,4485152_4,00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73" r="25773"/>
          <a:stretch>
            <a:fillRect/>
          </a:stretch>
        </p:blipFill>
        <p:spPr/>
      </p:pic>
      <p:pic>
        <p:nvPicPr>
          <p:cNvPr id="11" name="Content Placeholder 10" descr="imgres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61" r="232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82676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4320" y="1298447"/>
            <a:ext cx="8595360" cy="52208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Examples of Variation in </a:t>
            </a:r>
            <a:r>
              <a:rPr lang="en-US" dirty="0" smtClean="0"/>
              <a:t>Alberta</a:t>
            </a:r>
            <a:endParaRPr lang="en-US" dirty="0"/>
          </a:p>
          <a:p>
            <a:pPr marL="512064" lvl="0" indent="-514350">
              <a:buFont typeface="+mj-lt"/>
              <a:buAutoNum type="romanUcPeriod"/>
            </a:pPr>
            <a:r>
              <a:rPr lang="en-US" dirty="0"/>
              <a:t>Unlike most other owl species, which prefer to </a:t>
            </a:r>
            <a:r>
              <a:rPr lang="en-US" dirty="0" smtClean="0"/>
              <a:t>nest </a:t>
            </a:r>
            <a:r>
              <a:rPr lang="en-US" dirty="0"/>
              <a:t>in trees, burrowing owls nest underground</a:t>
            </a:r>
            <a:r>
              <a:rPr lang="en-US" dirty="0" smtClean="0"/>
              <a:t>.</a:t>
            </a:r>
          </a:p>
          <a:p>
            <a:pPr marL="512064" lvl="0" indent="-514350">
              <a:buFont typeface="+mj-lt"/>
              <a:buAutoNum type="romanUcPeriod"/>
            </a:pPr>
            <a:endParaRPr lang="en-US" dirty="0"/>
          </a:p>
          <a:p>
            <a:pPr marL="512064" lvl="0" indent="-514350">
              <a:buFont typeface="+mj-lt"/>
              <a:buAutoNum type="romanUcPeriod"/>
            </a:pPr>
            <a:r>
              <a:rPr lang="en-US" dirty="0"/>
              <a:t>A bull trout and brook trout look quite similar, but a bull trout lacks black markings on its fins</a:t>
            </a:r>
            <a:r>
              <a:rPr lang="en-US" dirty="0" smtClean="0"/>
              <a:t>.</a:t>
            </a:r>
          </a:p>
          <a:p>
            <a:pPr marL="512064" lvl="0" indent="-514350">
              <a:buFont typeface="+mj-lt"/>
              <a:buAutoNum type="romanUcPeriod"/>
            </a:pPr>
            <a:endParaRPr lang="en-US" dirty="0"/>
          </a:p>
          <a:p>
            <a:pPr marL="512064" lvl="0" indent="-514350">
              <a:buFont typeface="+mj-lt"/>
              <a:buAutoNum type="romanUcPeriod"/>
            </a:pPr>
            <a:r>
              <a:rPr lang="en-US" dirty="0"/>
              <a:t>Some </a:t>
            </a:r>
            <a:r>
              <a:rPr lang="en-US" dirty="0" err="1"/>
              <a:t>lodgepole</a:t>
            </a:r>
            <a:r>
              <a:rPr lang="en-US" dirty="0"/>
              <a:t> pine trees grow branches near the top; some grow branches along the whole length of the </a:t>
            </a:r>
            <a:r>
              <a:rPr lang="en-US" dirty="0" smtClean="0"/>
              <a:t>tree</a:t>
            </a:r>
          </a:p>
          <a:p>
            <a:pPr marL="512064" lvl="0" indent="-514350">
              <a:buFont typeface="+mj-lt"/>
              <a:buAutoNum type="romanUcPeriod"/>
            </a:pPr>
            <a:endParaRPr lang="en-US" dirty="0"/>
          </a:p>
          <a:p>
            <a:pPr marL="512064" lvl="0" indent="-514350">
              <a:buFont typeface="+mj-lt"/>
              <a:buAutoNum type="romanUcPeriod"/>
            </a:pPr>
            <a:r>
              <a:rPr lang="en-US" dirty="0"/>
              <a:t>Grizzly Bears can be distinguished from black bears by their broad, round faces and the large humps of muscle on their shoulders</a:t>
            </a:r>
          </a:p>
          <a:p>
            <a:pPr marL="512064" indent="-514350">
              <a:buFont typeface="+mj-lt"/>
              <a:buAutoNum type="romanU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15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Dandelions</a:t>
            </a:r>
            <a:endParaRPr lang="en-US" dirty="0"/>
          </a:p>
        </p:txBody>
      </p:sp>
      <p:pic>
        <p:nvPicPr>
          <p:cNvPr id="7" name="Content Placeholder 6" descr="images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45" r="-42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291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Offspring</a:t>
            </a:r>
            <a:endParaRPr lang="en-US" dirty="0"/>
          </a:p>
        </p:txBody>
      </p:sp>
      <p:pic>
        <p:nvPicPr>
          <p:cNvPr id="6" name="Content Placeholder 5" descr="imgres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3" r="4783"/>
          <a:stretch>
            <a:fillRect/>
          </a:stretch>
        </p:blipFill>
        <p:spPr/>
      </p:pic>
      <p:pic>
        <p:nvPicPr>
          <p:cNvPr id="7" name="Content Placeholder 6" descr="127539ed.jpg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9" r="177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0644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Asexual Reproduction</a:t>
            </a:r>
            <a:endParaRPr lang="en-US" dirty="0"/>
          </a:p>
        </p:txBody>
      </p:sp>
      <p:pic>
        <p:nvPicPr>
          <p:cNvPr id="6" name="Content Placeholder 5" descr="seq6846-1-Acanthamoeba-PsiW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2835" r="-328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0139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Budding</a:t>
            </a:r>
            <a:endParaRPr lang="en-US" dirty="0"/>
          </a:p>
        </p:txBody>
      </p:sp>
      <p:pic>
        <p:nvPicPr>
          <p:cNvPr id="4" name="Content Placeholder 3" descr="Bryophyllum_daigremontianum_nahaufnahme2.jpg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6" b="7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68499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Sexual Reproduction</a:t>
            </a:r>
            <a:endParaRPr lang="en-US" dirty="0"/>
          </a:p>
        </p:txBody>
      </p:sp>
      <p:pic>
        <p:nvPicPr>
          <p:cNvPr id="4" name="Content Placeholder 3" descr="sexual-reproduction-evolution-of-3842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59" b="2845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6349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Gametes</a:t>
            </a:r>
            <a:endParaRPr lang="en-US" dirty="0"/>
          </a:p>
        </p:txBody>
      </p:sp>
      <p:pic>
        <p:nvPicPr>
          <p:cNvPr id="4" name="Content Placeholder 3" descr="sperm-and-egg.gif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2" b="366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46362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Sperm</a:t>
            </a:r>
            <a:endParaRPr lang="en-US" dirty="0"/>
          </a:p>
        </p:txBody>
      </p:sp>
      <p:pic>
        <p:nvPicPr>
          <p:cNvPr id="4" name="Content Placeholder 3" descr="sperm_cell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76" b="-101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598704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137</TotalTime>
  <Words>130</Words>
  <Application>Microsoft Office PowerPoint</Application>
  <PresentationFormat>On-screen Show (4:3)</PresentationFormat>
  <Paragraphs>31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SOHO</vt:lpstr>
      <vt:lpstr>Asexual vs. Sexual Reproduction</vt:lpstr>
      <vt:lpstr>QUIZ</vt:lpstr>
      <vt:lpstr>Dandelions</vt:lpstr>
      <vt:lpstr>Offspring</vt:lpstr>
      <vt:lpstr>Asexual Reproduction</vt:lpstr>
      <vt:lpstr>Budding</vt:lpstr>
      <vt:lpstr>Sexual Reproduction</vt:lpstr>
      <vt:lpstr>Gametes</vt:lpstr>
      <vt:lpstr>Sperm</vt:lpstr>
      <vt:lpstr>Ova (Eggs)</vt:lpstr>
      <vt:lpstr>Fertilization</vt:lpstr>
      <vt:lpstr>Plant Reproduction Cells and Process</vt:lpstr>
      <vt:lpstr>Pollination</vt:lpstr>
      <vt:lpstr>Pollen</vt:lpstr>
      <vt:lpstr>Ovules</vt:lpstr>
      <vt:lpstr>Sexual Reproduction</vt:lpstr>
      <vt:lpstr>Organisms that Reproduce Both Ways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Pruden</dc:creator>
  <cp:lastModifiedBy>NLSD User</cp:lastModifiedBy>
  <cp:revision>5</cp:revision>
  <dcterms:created xsi:type="dcterms:W3CDTF">2015-06-02T01:51:38Z</dcterms:created>
  <dcterms:modified xsi:type="dcterms:W3CDTF">2015-06-02T18:40:03Z</dcterms:modified>
</cp:coreProperties>
</file>